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7" r:id="rId4"/>
    <p:sldId id="268" r:id="rId5"/>
    <p:sldId id="264" r:id="rId6"/>
    <p:sldId id="266" r:id="rId7"/>
    <p:sldId id="276" r:id="rId8"/>
    <p:sldId id="275" r:id="rId9"/>
    <p:sldId id="272" r:id="rId10"/>
    <p:sldId id="273" r:id="rId11"/>
    <p:sldId id="274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1B1E-9824-433B-9DCA-CE19472BF411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DE48-AC5B-4107-AA39-57E7BE7F52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0553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A0F7D-0005-477C-A0EE-98910859D95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B7D7-4B79-402C-9368-5110117B8AC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34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30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946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538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66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758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844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716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59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81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61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38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A56C-857E-4426-8307-040647EBEE9E}" type="datetimeFigureOut">
              <a:rPr lang="de-AT" smtClean="0"/>
              <a:t>03.03.2017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57A0-792D-40F4-99C0-29FE76233BD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056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aseline="30000" dirty="0">
                <a:latin typeface="Elephant" panose="02020904090505020303" pitchFamily="18" charset="0"/>
              </a:rPr>
              <a:t>Quo </a:t>
            </a:r>
            <a:r>
              <a:rPr lang="de-DE" baseline="30000" dirty="0" err="1">
                <a:latin typeface="Elephant" panose="02020904090505020303" pitchFamily="18" charset="0"/>
              </a:rPr>
              <a:t>vadis</a:t>
            </a:r>
            <a:r>
              <a:rPr lang="de-DE" baseline="30000" dirty="0">
                <a:latin typeface="Elephant" panose="02020904090505020303" pitchFamily="18" charset="0"/>
              </a:rPr>
              <a:t>,</a:t>
            </a:r>
            <a:br>
              <a:rPr lang="de-DE" baseline="30000" dirty="0">
                <a:latin typeface="Elephant" panose="02020904090505020303" pitchFamily="18" charset="0"/>
              </a:rPr>
            </a:br>
            <a:r>
              <a:rPr lang="de-DE" baseline="30000" dirty="0">
                <a:latin typeface="Elephant" panose="02020904090505020303" pitchFamily="18" charset="0"/>
              </a:rPr>
              <a:t>Elementarpädagogik?</a:t>
            </a:r>
            <a:endParaRPr lang="de-AT" dirty="0">
              <a:latin typeface="Elephant" panose="02020904090505020303" pitchFamily="18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7" name="Rechteck 6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1157681" y="5503178"/>
            <a:ext cx="478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Abteilung 6 </a:t>
            </a:r>
          </a:p>
        </p:txBody>
      </p:sp>
    </p:spTree>
    <p:extLst>
      <p:ext uri="{BB962C8B-B14F-4D97-AF65-F5344CB8AC3E}">
        <p14:creationId xmlns:p14="http://schemas.microsoft.com/office/powerpoint/2010/main" val="11791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570" y="2245201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de-AT" b="1" dirty="0"/>
              <a:t>Studium Elementarpädagogik</a:t>
            </a:r>
            <a:br>
              <a:rPr lang="de-AT" b="1" dirty="0"/>
            </a:br>
            <a:r>
              <a:rPr lang="de-AT" b="1" dirty="0"/>
              <a:t>Pädagogische Hochschule Klagenfurt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4400" dirty="0">
                <a:latin typeface="Arial" panose="020B0604020202020204" pitchFamily="34" charset="0"/>
                <a:cs typeface="Arial" panose="020B0604020202020204" pitchFamily="34" charset="0"/>
              </a:rPr>
              <a:t>Start: Herbst 2018</a:t>
            </a:r>
          </a:p>
          <a:p>
            <a:pPr marL="0" indent="0">
              <a:buNone/>
            </a:pPr>
            <a:endParaRPr lang="de-DE" sz="3200" dirty="0"/>
          </a:p>
          <a:p>
            <a:endParaRPr lang="de-DE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41871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400" b="1" dirty="0"/>
              <a:t>Abteilung 6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4400" dirty="0">
                <a:latin typeface="Arial" panose="020B0604020202020204" pitchFamily="34" charset="0"/>
                <a:cs typeface="Arial" panose="020B0604020202020204" pitchFamily="34" charset="0"/>
              </a:rPr>
              <a:t>Unterabteilung „</a:t>
            </a:r>
            <a:r>
              <a:rPr lang="de-AT" sz="4400" strike="sngStrike" dirty="0">
                <a:latin typeface="Arial" panose="020B0604020202020204" pitchFamily="34" charset="0"/>
                <a:cs typeface="Arial" panose="020B0604020202020204" pitchFamily="34" charset="0"/>
              </a:rPr>
              <a:t>Kinderbetreuung und Inspektion“ </a:t>
            </a:r>
            <a:r>
              <a:rPr lang="de-AT" sz="4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Elementarpädagogik </a:t>
            </a:r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4400" dirty="0">
                <a:latin typeface="Arial" panose="020B0604020202020204" pitchFamily="34" charset="0"/>
                <a:cs typeface="Arial" panose="020B0604020202020204" pitchFamily="34" charset="0"/>
              </a:rPr>
              <a:t>Erweiterung des Fachpersonals </a:t>
            </a:r>
          </a:p>
          <a:p>
            <a:pPr marL="0" indent="0">
              <a:buNone/>
            </a:pPr>
            <a:endParaRPr lang="de-DE" sz="3200" dirty="0"/>
          </a:p>
          <a:p>
            <a:endParaRPr lang="de-DE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94722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34089"/>
            <a:ext cx="7886700" cy="1325563"/>
          </a:xfrm>
        </p:spPr>
        <p:txBody>
          <a:bodyPr/>
          <a:lstStyle/>
          <a:p>
            <a:pPr algn="r"/>
            <a:r>
              <a:rPr lang="de-AT" b="1" dirty="0"/>
              <a:t>Gesetzesänderung 2017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de-AT" strike="sngStrike" dirty="0"/>
              <a:t>Kärntner Kinderbetreuungsgesetz </a:t>
            </a:r>
          </a:p>
          <a:p>
            <a:pPr algn="r"/>
            <a:r>
              <a:rPr lang="de-AT" sz="3600" dirty="0"/>
              <a:t>Kärntner Kinderbildungs- und Kinderbetreuungsgesetz </a:t>
            </a:r>
          </a:p>
          <a:p>
            <a:pPr algn="r"/>
            <a:r>
              <a:rPr lang="de-AT" sz="3200" dirty="0"/>
              <a:t>§ 23, Kindergartenbesuch und Fernbleiben im letzten Kindergartenjahr</a:t>
            </a:r>
          </a:p>
          <a:p>
            <a:pPr algn="r"/>
            <a:r>
              <a:rPr lang="de-AT" sz="3200" dirty="0"/>
              <a:t>§ 20a, verpflichtendes Elterngespräch für vierjährige Kinder </a:t>
            </a:r>
          </a:p>
          <a:p>
            <a:pPr algn="r"/>
            <a:endParaRPr lang="de-AT" sz="3200" dirty="0"/>
          </a:p>
          <a:p>
            <a:pPr algn="r"/>
            <a:endParaRPr lang="de-AT" sz="3200" dirty="0"/>
          </a:p>
          <a:p>
            <a:endParaRPr lang="de-AT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15816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Schulpflichtige Kinder im Kindergarten K-KBBG, § 1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600" dirty="0"/>
              <a:t>Erziehung und Betreuung von Kindern zwischen dem vollendeten dritten Lebensjahr und dem Schuleintritt durch pädagogisches Personal, das den fachlichen Anstellungserfordernissen entspricht.</a:t>
            </a:r>
          </a:p>
          <a:p>
            <a:endParaRPr lang="de-AT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403474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de-AT" b="1" dirty="0"/>
              <a:t>Schulpflichtige Kinder im Kindergarten, </a:t>
            </a:r>
            <a:br>
              <a:rPr lang="de-AT" b="1" dirty="0"/>
            </a:br>
            <a:r>
              <a:rPr lang="de-AT" b="1" dirty="0"/>
              <a:t>Schulpflichtgesetz § 6, 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de-AT" dirty="0"/>
              <a:t>Die Aufnahme der schulpflichtig gewordenen Kinder, die schulreif sind, hat in die erste Schulstufe zu erfolgen.</a:t>
            </a:r>
          </a:p>
          <a:p>
            <a:pPr algn="r"/>
            <a:r>
              <a:rPr lang="de-AT" dirty="0"/>
              <a:t>Die Aufnahme der schulpflichtig gewordenen Kinder, die nicht schulreif sind, hat in die Vorschulstufe zu erfolgen.</a:t>
            </a:r>
          </a:p>
          <a:p>
            <a:pPr algn="r"/>
            <a:r>
              <a:rPr lang="de-AT" dirty="0"/>
              <a:t>Die allgemeine Schulpflicht kann ferner durch die Teilnahme an häuslichem Unterricht erfüllt werden, sofern der Unterricht jenem an einer im § 5 genannten Schule mindestens gleichwertig ist.</a:t>
            </a:r>
          </a:p>
          <a:p>
            <a:pPr algn="r"/>
            <a:endParaRPr lang="de-AT" dirty="0"/>
          </a:p>
          <a:p>
            <a:endParaRPr lang="de-AT" dirty="0"/>
          </a:p>
          <a:p>
            <a:endParaRPr lang="de-AT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71512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Schuleingangsphase 2018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600" dirty="0"/>
              <a:t>Schulpflichtgesetz § 6, Abs. 6a </a:t>
            </a:r>
          </a:p>
          <a:p>
            <a:endParaRPr lang="de-AT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45941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Schulpflichtgesetz § 6, Abs. 1a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3000" dirty="0"/>
              <a:t>Zum Zweck der frühzeitigen Organisation und Bereitstellung von treffsicheren Fördermaßnahmen im Rahmen des Unterrichts nach dem Lehrplan der 1. Schulstufe oder der Vorschulstufe sowie </a:t>
            </a:r>
            <a:r>
              <a:rPr lang="de-DE" sz="3000" dirty="0" err="1"/>
              <a:t>weiters</a:t>
            </a:r>
            <a:r>
              <a:rPr lang="de-DE" sz="3000" dirty="0"/>
              <a:t> zum Zweck der Klassenbildung und der Klassenzuweisung </a:t>
            </a:r>
            <a:r>
              <a:rPr lang="de-DE" sz="3000" dirty="0">
                <a:solidFill>
                  <a:srgbClr val="FF0000"/>
                </a:solidFill>
              </a:rPr>
              <a:t>haben die Erziehungsberechtigten</a:t>
            </a:r>
            <a:r>
              <a:rPr lang="de-DE" sz="3000" dirty="0"/>
              <a:t> </a:t>
            </a:r>
            <a:r>
              <a:rPr lang="de-DE" sz="30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allfällige Unterlagen, Erhebungen und Förderergebnisse</a:t>
            </a:r>
            <a:r>
              <a:rPr lang="de-DE" sz="3000" dirty="0"/>
              <a:t>, die während der Zeit des Kindergartenbesuches zum Zweck der Dokumentation des Entwicklungsstandes, insbesondere des Sprachstandes, durchgeführt bzw. erhoben wurden, </a:t>
            </a:r>
            <a:r>
              <a:rPr lang="de-DE" sz="3000" dirty="0">
                <a:solidFill>
                  <a:srgbClr val="FF0000"/>
                </a:solidFill>
              </a:rPr>
              <a:t>vorzulegen</a:t>
            </a:r>
            <a:r>
              <a:rPr lang="de-DE" sz="3000" dirty="0"/>
              <a:t>. Die Vorlage kann in Papierform oder in elektronischer Form erfolgen.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4810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/>
              <a:t>Schuleineinschreibung</a:t>
            </a:r>
            <a:r>
              <a:rPr lang="de-AT" b="1" dirty="0"/>
              <a:t> 2018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600" dirty="0"/>
              <a:t>Keine direkte Weitergabe von allfälligen Unterlagen, </a:t>
            </a:r>
            <a:r>
              <a:rPr lang="de-AT" sz="3200" dirty="0"/>
              <a:t>Erhebungen und Förderergebnisse an Fachkräfte der Volksschule</a:t>
            </a:r>
          </a:p>
          <a:p>
            <a:pPr algn="r"/>
            <a:r>
              <a:rPr lang="de-AT" sz="3200" dirty="0"/>
              <a:t>Weitergabe nur mit Einverständnis der Eltern bzw. Erziehungsberechtigten möglich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97587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Bildungskompass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de-DE" sz="3200" dirty="0"/>
              <a:t>Start mit Schuljahr 2017/18 </a:t>
            </a:r>
          </a:p>
          <a:p>
            <a:pPr algn="r"/>
            <a:r>
              <a:rPr lang="de-DE" sz="3200" dirty="0"/>
              <a:t>Bundesland: Oberösterreich</a:t>
            </a:r>
          </a:p>
          <a:p>
            <a:pPr algn="r"/>
            <a:r>
              <a:rPr lang="de-DE" sz="3200" dirty="0"/>
              <a:t>50 Gruppen (durchschnittlich 20 Kinder im Alter ab 3,5 Jahren pro Gruppe)</a:t>
            </a:r>
          </a:p>
          <a:p>
            <a:pPr algn="r"/>
            <a:r>
              <a:rPr lang="de-DE" sz="3200" dirty="0"/>
              <a:t>Schulungsunterlagen, Schulungen (CBI)</a:t>
            </a:r>
          </a:p>
          <a:p>
            <a:pPr algn="r"/>
            <a:r>
              <a:rPr lang="de-DE" sz="3200" dirty="0"/>
              <a:t>Wissenschaftliche Begleitung und Evaluation der Implementierung (CBI)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316087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769112" y="1270077"/>
            <a:ext cx="4739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6508908"/>
            <a:ext cx="9144000" cy="349092"/>
            <a:chOff x="0" y="6508908"/>
            <a:chExt cx="9144000" cy="349092"/>
          </a:xfrm>
        </p:grpSpPr>
        <p:sp>
          <p:nvSpPr>
            <p:cNvPr id="6" name="Rechteck 5"/>
            <p:cNvSpPr/>
            <p:nvPr/>
          </p:nvSpPr>
          <p:spPr>
            <a:xfrm>
              <a:off x="0" y="6508908"/>
              <a:ext cx="9144000" cy="349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24825" r="5488" b="23437"/>
            <a:stretch/>
          </p:blipFill>
          <p:spPr>
            <a:xfrm>
              <a:off x="0" y="6508908"/>
              <a:ext cx="2297151" cy="349092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954" y="6513575"/>
              <a:ext cx="2987046" cy="34442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Bildungskompass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de-A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09/2018</a:t>
            </a:r>
          </a:p>
          <a:p>
            <a:pPr algn="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Bundesweite Einführung des Bildungskompasses in der Elementarpädagogik</a:t>
            </a:r>
          </a:p>
          <a:p>
            <a:pPr algn="r"/>
            <a:r>
              <a:rPr lang="de-A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01/2019</a:t>
            </a:r>
          </a:p>
          <a:p>
            <a:pPr algn="r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Erstmals bundesweite Übergabe des Bildungskompasses (Elterngespräch)</a:t>
            </a:r>
          </a:p>
          <a:p>
            <a:pPr marL="0" indent="0">
              <a:buNone/>
            </a:pPr>
            <a:endParaRPr lang="de-DE" sz="3200" dirty="0"/>
          </a:p>
          <a:p>
            <a:endParaRPr lang="de-DE" sz="3200" dirty="0"/>
          </a:p>
          <a:p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27590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321</Words>
  <Application>Microsoft Office PowerPoint</Application>
  <PresentationFormat>Bildschirmpräsentation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Elephant</vt:lpstr>
      <vt:lpstr>Wingdings</vt:lpstr>
      <vt:lpstr>Office</vt:lpstr>
      <vt:lpstr>Quo vadis, Elementarpädagogik?</vt:lpstr>
      <vt:lpstr>Gesetzesänderung 2017</vt:lpstr>
      <vt:lpstr>Schulpflichtige Kinder im Kindergarten K-KBBG, § 1 </vt:lpstr>
      <vt:lpstr>Schulpflichtige Kinder im Kindergarten,  Schulpflichtgesetz § 6, 11</vt:lpstr>
      <vt:lpstr>Schuleingangsphase 2018</vt:lpstr>
      <vt:lpstr>Schulpflichtgesetz § 6, Abs. 1a</vt:lpstr>
      <vt:lpstr>Schuleineinschreibung 2018</vt:lpstr>
      <vt:lpstr>Bildungskompass </vt:lpstr>
      <vt:lpstr>Bildungskompass </vt:lpstr>
      <vt:lpstr>Studium Elementarpädagogik Pädagogische Hochschule Klagenfurt</vt:lpstr>
      <vt:lpstr>Abteilung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vadis, Elementarpädagogik?</dc:title>
  <dc:creator>CW-ART</dc:creator>
  <cp:lastModifiedBy>Salzmann</cp:lastModifiedBy>
  <cp:revision>24</cp:revision>
  <cp:lastPrinted>2017-03-02T12:41:43Z</cp:lastPrinted>
  <dcterms:created xsi:type="dcterms:W3CDTF">2017-02-08T09:36:36Z</dcterms:created>
  <dcterms:modified xsi:type="dcterms:W3CDTF">2017-03-03T09:04:43Z</dcterms:modified>
</cp:coreProperties>
</file>